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  <p:sldMasterId id="2147483677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0" r:id="rId18"/>
    <p:sldId id="271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22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0aac1ab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20aac1a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0c0ae097b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60c0ae097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c0ae097b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0c0ae09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0c0ae097b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60c0ae097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0c0ae097b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0c0ae097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0c0ae097b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60c0ae09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0c0ae097b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60c0ae09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0c0ae097b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60c0ae097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eea6c1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4eea6c1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c930386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6c93038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c9303869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6c93038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c0ae097b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60c0ae0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c9303869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6c930386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c9303869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6c930386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c9303869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36c930386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c9303869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36c930386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0c0ae097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60c0ae09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вертикально" type="tx">
  <p:cSld name="TITLE_AND_BODY">
    <p:bg>
      <p:bgPr>
        <a:solidFill>
          <a:srgbClr val="22222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2893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250531" y="3388816"/>
            <a:ext cx="35361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377405" y="1896846"/>
            <a:ext cx="35361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7575660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ункты">
  <p:cSld name="Заголовок и пункты">
    <p:bg>
      <p:bgPr>
        <a:solidFill>
          <a:srgbClr val="22222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64293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1357312" y="1446609"/>
            <a:ext cx="6429300" cy="3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571172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5" descr="loading-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9826" y="4636176"/>
            <a:ext cx="413700" cy="4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571175" y="-1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заголовок" type="title">
  <p:cSld name="TITLE">
    <p:bg>
      <p:bgPr>
        <a:solidFill>
          <a:srgbClr val="22222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6"/>
          <p:cNvCxnSpPr/>
          <p:nvPr/>
        </p:nvCxnSpPr>
        <p:spPr>
          <a:xfrm>
            <a:off x="1357312" y="3238501"/>
            <a:ext cx="6429300" cy="0"/>
          </a:xfrm>
          <a:prstGeom prst="straightConnector1">
            <a:avLst/>
          </a:prstGeom>
          <a:noFill/>
          <a:ln w="127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2" y="3388816"/>
            <a:ext cx="64293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1357312" y="2250281"/>
            <a:ext cx="64293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7575660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горизонтально">
  <p:cSld name="Фото - горизонтально">
    <p:bg>
      <p:bgPr>
        <a:solidFill>
          <a:srgbClr val="22222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cxnSp>
        <p:nvCxnSpPr>
          <p:cNvPr id="74" name="Google Shape;74;p17"/>
          <p:cNvCxnSpPr/>
          <p:nvPr>
            <p:ph type="body" idx="1"/>
          </p:nvPr>
        </p:nvCxnSpPr>
        <p:spPr>
          <a:xfrm>
            <a:off x="1357312" y="3238501"/>
            <a:ext cx="6429300" cy="0"/>
          </a:xfrm>
          <a:prstGeom prst="straightConnector1">
            <a:avLst/>
          </a:prstGeom>
          <a:noFill/>
          <a:ln w="12700" cap="flat" cmpd="sng">
            <a:solidFill>
              <a:srgbClr val="A6AA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357312" y="3388816"/>
            <a:ext cx="64293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1357312" y="2250281"/>
            <a:ext cx="64293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7575660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заголовок">
  <p:cSld name="Заголовок и подзаголовок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8"/>
          <p:cNvCxnSpPr/>
          <p:nvPr/>
        </p:nvCxnSpPr>
        <p:spPr>
          <a:xfrm>
            <a:off x="1357312" y="3238501"/>
            <a:ext cx="6429300" cy="0"/>
          </a:xfrm>
          <a:prstGeom prst="straightConnector1">
            <a:avLst/>
          </a:prstGeom>
          <a:noFill/>
          <a:ln w="127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1357312" y="3388816"/>
            <a:ext cx="64293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1357312" y="2250281"/>
            <a:ext cx="64293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7558478" y="221009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- по центру">
  <p:cSld name="Заголовок - по центру">
    <p:bg>
      <p:bgPr>
        <a:solidFill>
          <a:srgbClr val="22222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1357312" y="2129730"/>
            <a:ext cx="64293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7575660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- вверху">
  <p:cSld name="Заголовок - вверху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64293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, дополн.">
  <p:cSld name="Заголовок и пункты, дополн.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64293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1357312" y="1446609"/>
            <a:ext cx="6429300" cy="3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ункты и фото">
  <p:cSld name="Заголовок, пункты и фото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>
            <a:spLocks noGrp="1"/>
          </p:cNvSpPr>
          <p:nvPr>
            <p:ph type="pic" idx="2"/>
          </p:nvPr>
        </p:nvSpPr>
        <p:spPr>
          <a:xfrm>
            <a:off x="4893468" y="810369"/>
            <a:ext cx="2893200" cy="41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3321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3"/>
          </p:nvPr>
        </p:nvSpPr>
        <p:spPr>
          <a:xfrm>
            <a:off x="1357312" y="1446609"/>
            <a:ext cx="3321900" cy="3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bg>
      <p:bgPr>
        <a:solidFill>
          <a:srgbClr val="22222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2"/>
          </p:nvPr>
        </p:nvSpPr>
        <p:spPr>
          <a:xfrm>
            <a:off x="1357312" y="1446609"/>
            <a:ext cx="6429300" cy="3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3 шт.">
  <p:cSld name="Фото - 3 шт.">
    <p:bg>
      <p:bgPr>
        <a:solidFill>
          <a:srgbClr val="22222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>
            <a:spLocks noGrp="1"/>
          </p:cNvSpPr>
          <p:nvPr>
            <p:ph type="pic" idx="2"/>
          </p:nvPr>
        </p:nvSpPr>
        <p:spPr>
          <a:xfrm>
            <a:off x="4572398" y="0"/>
            <a:ext cx="34290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>
            <a:spLocks noGrp="1"/>
          </p:cNvSpPr>
          <p:nvPr>
            <p:ph type="pic" idx="3"/>
          </p:nvPr>
        </p:nvSpPr>
        <p:spPr>
          <a:xfrm>
            <a:off x="4572000" y="2585144"/>
            <a:ext cx="34290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>
            <a:spLocks noGrp="1"/>
          </p:cNvSpPr>
          <p:nvPr>
            <p:ph type="pic" idx="4"/>
          </p:nvPr>
        </p:nvSpPr>
        <p:spPr>
          <a:xfrm>
            <a:off x="1143000" y="0"/>
            <a:ext cx="3411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bg>
      <p:bgPr>
        <a:solidFill>
          <a:srgbClr val="22222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1390798" y="1245691"/>
            <a:ext cx="6362400" cy="27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44" y="0"/>
                </a:moveTo>
                <a:cubicBezTo>
                  <a:pt x="555" y="0"/>
                  <a:pt x="0" y="1283"/>
                  <a:pt x="0" y="2866"/>
                </a:cubicBezTo>
                <a:lnTo>
                  <a:pt x="0" y="104388"/>
                </a:lnTo>
                <a:cubicBezTo>
                  <a:pt x="0" y="105966"/>
                  <a:pt x="555" y="107255"/>
                  <a:pt x="1244" y="107255"/>
                </a:cubicBezTo>
                <a:lnTo>
                  <a:pt x="95716" y="107255"/>
                </a:lnTo>
                <a:lnTo>
                  <a:pt x="99166" y="120000"/>
                </a:lnTo>
                <a:lnTo>
                  <a:pt x="102616" y="107255"/>
                </a:lnTo>
                <a:lnTo>
                  <a:pt x="118755" y="107255"/>
                </a:lnTo>
                <a:cubicBezTo>
                  <a:pt x="119444" y="107255"/>
                  <a:pt x="120000" y="105966"/>
                  <a:pt x="120000" y="104388"/>
                </a:cubicBezTo>
                <a:lnTo>
                  <a:pt x="120000" y="2866"/>
                </a:lnTo>
                <a:cubicBezTo>
                  <a:pt x="120000" y="1283"/>
                  <a:pt x="119444" y="0"/>
                  <a:pt x="118755" y="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1"/>
          </p:nvPr>
        </p:nvSpPr>
        <p:spPr>
          <a:xfrm>
            <a:off x="1611808" y="1533673"/>
            <a:ext cx="59205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2"/>
          </p:nvPr>
        </p:nvSpPr>
        <p:spPr>
          <a:xfrm>
            <a:off x="1357312" y="4107656"/>
            <a:ext cx="6429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30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3"/>
          </p:nvPr>
        </p:nvSpPr>
        <p:spPr>
          <a:xfrm>
            <a:off x="1357312" y="240903"/>
            <a:ext cx="5893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">
  <p:cSld name="Цитата 2">
    <p:bg>
      <p:bgPr>
        <a:solidFill>
          <a:schemeClr val="accen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body" idx="1"/>
          </p:nvPr>
        </p:nvSpPr>
        <p:spPr>
          <a:xfrm>
            <a:off x="4250531" y="1393031"/>
            <a:ext cx="3536100" cy="19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2893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3"/>
          </p:nvPr>
        </p:nvSpPr>
        <p:spPr>
          <a:xfrm>
            <a:off x="4250531" y="4086324"/>
            <a:ext cx="35361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80"/>
              <a:buFont typeface="Avenir"/>
              <a:buNone/>
              <a:defRPr sz="3000" b="0" i="0" u="none" strike="noStrike" cap="non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">
  <p:cSld name="Фото">
    <p:bg>
      <p:bgPr>
        <a:solidFill>
          <a:srgbClr val="22222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Пустой">
    <p:bg>
      <p:bgPr>
        <a:solidFill>
          <a:srgbClr val="22222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Пустой 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AUTOLAYOUT"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26775" tIns="26775" rIns="26775" bIns="2677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>
            <a:off x="1357312" y="523876"/>
            <a:ext cx="6429300" cy="0"/>
          </a:xfrm>
          <a:prstGeom prst="straightConnector1">
            <a:avLst/>
          </a:prstGeom>
          <a:noFill/>
          <a:ln w="9525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64293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357312" y="1446609"/>
            <a:ext cx="6429300" cy="3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4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3359450" y="863150"/>
            <a:ext cx="4332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BDC2CA"/>
                </a:solidFill>
              </a:rPr>
              <a:t>Основы языка Python. Интерактивный курс</a:t>
            </a:r>
            <a:endParaRPr/>
          </a:p>
        </p:txBody>
      </p:sp>
      <p:sp>
        <p:nvSpPr>
          <p:cNvPr id="137" name="Google Shape;137;p31"/>
          <p:cNvSpPr/>
          <p:nvPr/>
        </p:nvSpPr>
        <p:spPr>
          <a:xfrm>
            <a:off x="3682100" y="1438700"/>
            <a:ext cx="49881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4000">
                <a:solidFill>
                  <a:srgbClr val="4C5D6E"/>
                </a:solidFill>
              </a:rPr>
              <a:t>Строки. Определение. Методы. Форматирование</a:t>
            </a:r>
            <a:endParaRPr/>
          </a:p>
        </p:txBody>
      </p:sp>
      <p:pic>
        <p:nvPicPr>
          <p:cNvPr id="138" name="Google Shape;138;p31" descr="Python cop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50" y="1302988"/>
            <a:ext cx="2537526" cy="25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План</a:t>
            </a:r>
            <a:endParaRPr sz="3200"/>
          </a:p>
        </p:txBody>
      </p:sp>
      <p:sp>
        <p:nvSpPr>
          <p:cNvPr id="219" name="Google Shape;219;p40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Объявление списков.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20" name="Google Shape;220;p40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Основные действия со списками.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21" name="Google Shape;221;p40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Дополнительные действия со списками.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22" name="Google Shape;222;p40"/>
          <p:cNvSpPr/>
          <p:nvPr/>
        </p:nvSpPr>
        <p:spPr>
          <a:xfrm>
            <a:off x="1142375" y="3261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Оператор in.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23" name="Google Shape;223;p40"/>
          <p:cNvSpPr/>
          <p:nvPr/>
        </p:nvSpPr>
        <p:spPr>
          <a:xfrm>
            <a:off x="1142375" y="3642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Кортежи.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Тип данных list.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Практика -&gt; Теория</a:t>
            </a:r>
            <a:endParaRPr sz="3200"/>
          </a:p>
        </p:txBody>
      </p:sp>
      <p:sp>
        <p:nvSpPr>
          <p:cNvPr id="230" name="Google Shape;230;p41"/>
          <p:cNvSpPr/>
          <p:nvPr/>
        </p:nvSpPr>
        <p:spPr>
          <a:xfrm>
            <a:off x="1142375" y="2118100"/>
            <a:ext cx="6854400" cy="22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2C2D30"/>
                </a:solidFill>
              </a:rPr>
              <a:t>Программа “Победители”:</a:t>
            </a:r>
            <a:endParaRPr sz="1600" b="1">
              <a:solidFill>
                <a:srgbClr val="2C2D3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Поздравить победителей соревнований по Python!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Списки (list)</a:t>
            </a:r>
            <a:endParaRPr sz="3200"/>
          </a:p>
        </p:txBody>
      </p:sp>
      <p:sp>
        <p:nvSpPr>
          <p:cNvPr id="236" name="Google Shape;236;p42"/>
          <p:cNvSpPr/>
          <p:nvPr/>
        </p:nvSpPr>
        <p:spPr>
          <a:xfrm>
            <a:off x="1142375" y="2349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some_list = [‘hello’, 123, True]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37" name="Google Shape;237;p42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Списки - упорядоченные </a:t>
            </a:r>
            <a:r>
              <a:rPr lang="ru" sz="1600" b="1">
                <a:solidFill>
                  <a:srgbClr val="2C2D30"/>
                </a:solidFill>
              </a:rPr>
              <a:t>изменяемые</a:t>
            </a:r>
            <a:r>
              <a:rPr lang="ru" sz="1600">
                <a:solidFill>
                  <a:srgbClr val="2C2D30"/>
                </a:solidFill>
              </a:rPr>
              <a:t> коллекции объектов </a:t>
            </a:r>
            <a:r>
              <a:rPr lang="ru" sz="1600" b="1">
                <a:solidFill>
                  <a:srgbClr val="2C2D30"/>
                </a:solidFill>
              </a:rPr>
              <a:t>произвольных</a:t>
            </a:r>
            <a:r>
              <a:rPr lang="ru" sz="1600">
                <a:solidFill>
                  <a:srgbClr val="2C2D30"/>
                </a:solidFill>
              </a:rPr>
              <a:t> типов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38" name="Google Shape;238;p42"/>
          <p:cNvSpPr/>
          <p:nvPr/>
        </p:nvSpPr>
        <p:spPr>
          <a:xfrm>
            <a:off x="1142375" y="28827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Чаще всего содержат элементы одного типа (например, имена друзей)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39" name="Google Shape;239;p42"/>
          <p:cNvSpPr/>
          <p:nvPr/>
        </p:nvSpPr>
        <p:spPr>
          <a:xfrm>
            <a:off x="1142375" y="35685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friends = [‘Leo’, ‘Max’, ‘Kate’]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Функция len и методы списка</a:t>
            </a:r>
            <a:endParaRPr sz="3200"/>
          </a:p>
        </p:txBody>
      </p:sp>
      <p:sp>
        <p:nvSpPr>
          <p:cNvPr id="245" name="Google Shape;245;p43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 dirty="0">
                <a:solidFill>
                  <a:srgbClr val="2C2D30"/>
                </a:solidFill>
              </a:rPr>
              <a:t>friends.append(‘Ron’) - добавление нового элемента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 dirty="0">
                <a:solidFill>
                  <a:srgbClr val="2C2D30"/>
                </a:solidFill>
              </a:rPr>
              <a:t>friends.pop() - удаляем последний элемент и возвращаем его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47" name="Google Shape;247;p43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friends.clear() - очищаем весь список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48" name="Google Shape;248;p43"/>
          <p:cNvSpPr/>
          <p:nvPr/>
        </p:nvSpPr>
        <p:spPr>
          <a:xfrm>
            <a:off x="1142375" y="3261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friends.remove(‘Ron’) - удаление объекта из списка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49" name="Google Shape;249;p43"/>
          <p:cNvSpPr/>
          <p:nvPr/>
        </p:nvSpPr>
        <p:spPr>
          <a:xfrm>
            <a:off x="1146624" y="3769924"/>
            <a:ext cx="6854400" cy="80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 dirty="0">
                <a:solidFill>
                  <a:srgbClr val="2C2D30"/>
                </a:solidFill>
              </a:rPr>
              <a:t>del friends[0] - удаление элемента по </a:t>
            </a:r>
            <a:r>
              <a:rPr lang="ru" sz="1600" dirty="0" smtClean="0">
                <a:solidFill>
                  <a:srgbClr val="2C2D30"/>
                </a:solidFill>
              </a:rPr>
              <a:t>индексу</a:t>
            </a:r>
            <a:endParaRPr lang="en-US" sz="1600" dirty="0" smtClean="0">
              <a:solidFill>
                <a:srgbClr val="2C2D30"/>
              </a:solidFill>
            </a:endParaRPr>
          </a:p>
          <a:p>
            <a:pPr marL="431800" lvl="0" indent="-241300">
              <a:lnSpc>
                <a:spcPct val="150000"/>
              </a:lnSpc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 dirty="0" smtClean="0">
                <a:solidFill>
                  <a:srgbClr val="2C2D30"/>
                </a:solidFill>
              </a:rPr>
              <a:t>friends</a:t>
            </a:r>
            <a:r>
              <a:rPr lang="en-US" sz="1600" dirty="0" smtClean="0">
                <a:solidFill>
                  <a:srgbClr val="2C2D30"/>
                </a:solidFill>
              </a:rPr>
              <a:t>.</a:t>
            </a:r>
            <a:r>
              <a:rPr lang="en-US" sz="1600" dirty="0" err="1" smtClean="0">
                <a:solidFill>
                  <a:srgbClr val="2C2D30"/>
                </a:solidFill>
              </a:rPr>
              <a:t>revers</a:t>
            </a:r>
            <a:r>
              <a:rPr lang="en-US" sz="1600" dirty="0" smtClean="0">
                <a:solidFill>
                  <a:srgbClr val="2C2D30"/>
                </a:solidFill>
              </a:rPr>
              <a:t>() – </a:t>
            </a:r>
            <a:r>
              <a:rPr lang="ru-RU" sz="1600" dirty="0" smtClean="0">
                <a:solidFill>
                  <a:srgbClr val="2C2D30"/>
                </a:solidFill>
              </a:rPr>
              <a:t>разворот (обратный порядок списка)</a:t>
            </a:r>
          </a:p>
          <a:p>
            <a:pPr marL="431800" lvl="0" indent="-241300">
              <a:lnSpc>
                <a:spcPct val="150000"/>
              </a:lnSpc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 dirty="0" smtClean="0">
                <a:solidFill>
                  <a:srgbClr val="2C2D30"/>
                </a:solidFill>
              </a:rPr>
              <a:t>sorted(</a:t>
            </a:r>
            <a:r>
              <a:rPr lang="ru" sz="1600" dirty="0" smtClean="0">
                <a:solidFill>
                  <a:srgbClr val="2C2D30"/>
                </a:solidFill>
              </a:rPr>
              <a:t>friends</a:t>
            </a:r>
            <a:r>
              <a:rPr lang="en-US" sz="1600" dirty="0" smtClean="0">
                <a:solidFill>
                  <a:srgbClr val="2C2D30"/>
                </a:solidFill>
              </a:rPr>
              <a:t>) – </a:t>
            </a:r>
            <a:r>
              <a:rPr lang="ru-RU" sz="1600" dirty="0" smtClean="0">
                <a:solidFill>
                  <a:srgbClr val="2C2D30"/>
                </a:solidFill>
              </a:rPr>
              <a:t>сортировка списка по алфавиту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50" name="Google Shape;250;p43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 dirty="0">
                <a:solidFill>
                  <a:srgbClr val="2C2D30"/>
                </a:solidFill>
              </a:rPr>
              <a:t>len(friends) - длина списка (сколько в нем элементов)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Другие методы list</a:t>
            </a:r>
            <a:endParaRPr sz="3200"/>
          </a:p>
        </p:txBody>
      </p:sp>
      <p:sp>
        <p:nvSpPr>
          <p:cNvPr id="256" name="Google Shape;256;p44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выпадающая подсказка в PyСharm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57" name="Google Shape;257;p44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pythonworld.ru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58" name="Google Shape;258;p44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официальная документация Python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59" name="Google Shape;259;p44"/>
          <p:cNvSpPr/>
          <p:nvPr/>
        </p:nvSpPr>
        <p:spPr>
          <a:xfrm>
            <a:off x="1142375" y="3261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Google, ...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60" name="Google Shape;260;p44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сортировка, копирование, ...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 dirty="0" smtClean="0">
                <a:solidFill>
                  <a:srgbClr val="4C5D6E"/>
                </a:solidFill>
              </a:rPr>
              <a:t>Оператор </a:t>
            </a:r>
            <a:r>
              <a:rPr lang="en-US" sz="3200" dirty="0" smtClean="0">
                <a:solidFill>
                  <a:srgbClr val="4C5D6E"/>
                </a:solidFill>
              </a:rPr>
              <a:t>in</a:t>
            </a:r>
            <a:endParaRPr sz="3200"/>
          </a:p>
        </p:txBody>
      </p:sp>
      <p:sp>
        <p:nvSpPr>
          <p:cNvPr id="256" name="Google Shape;256;p44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en-US" sz="1600" dirty="0" smtClean="0">
                <a:solidFill>
                  <a:srgbClr val="2C2D30"/>
                </a:solidFill>
              </a:rPr>
              <a:t>‘Max’ in </a:t>
            </a:r>
            <a:r>
              <a:rPr lang="en-US" sz="1600" dirty="0" err="1" smtClean="0">
                <a:solidFill>
                  <a:srgbClr val="2C2D30"/>
                </a:solidFill>
              </a:rPr>
              <a:t>frends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57" name="Google Shape;257;p44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 dirty="0" smtClean="0">
                <a:solidFill>
                  <a:srgbClr val="2C2D30"/>
                </a:solidFill>
              </a:rPr>
              <a:t>Результат </a:t>
            </a:r>
            <a:r>
              <a:rPr lang="en-US" sz="1600" dirty="0" smtClean="0">
                <a:solidFill>
                  <a:srgbClr val="2C2D30"/>
                </a:solidFill>
              </a:rPr>
              <a:t> True </a:t>
            </a:r>
            <a:r>
              <a:rPr lang="ru-RU" sz="1600" dirty="0" smtClean="0">
                <a:solidFill>
                  <a:srgbClr val="2C2D30"/>
                </a:solidFill>
              </a:rPr>
              <a:t>или </a:t>
            </a:r>
            <a:r>
              <a:rPr lang="en-US" sz="1600" dirty="0" smtClean="0">
                <a:solidFill>
                  <a:srgbClr val="2C2D30"/>
                </a:solidFill>
              </a:rPr>
              <a:t>False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58" name="Google Shape;258;p44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-RU" sz="1600" dirty="0" smtClean="0">
                <a:solidFill>
                  <a:srgbClr val="2C2D30"/>
                </a:solidFill>
              </a:rPr>
              <a:t>Работает и со строками: </a:t>
            </a:r>
            <a:r>
              <a:rPr lang="en-US" sz="1600" dirty="0" smtClean="0">
                <a:solidFill>
                  <a:srgbClr val="2C2D30"/>
                </a:solidFill>
              </a:rPr>
              <a:t>‘S’ in ‘Superman’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59" name="Google Shape;259;p44"/>
          <p:cNvSpPr/>
          <p:nvPr/>
        </p:nvSpPr>
        <p:spPr>
          <a:xfrm>
            <a:off x="1142375" y="3261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endParaRPr sz="1600">
              <a:solidFill>
                <a:srgbClr val="2C2D30"/>
              </a:solidFill>
            </a:endParaRPr>
          </a:p>
        </p:txBody>
      </p:sp>
      <p:sp>
        <p:nvSpPr>
          <p:cNvPr id="260" name="Google Shape;260;p44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-RU" sz="1600" dirty="0" smtClean="0">
                <a:solidFill>
                  <a:srgbClr val="2C2D30"/>
                </a:solidFill>
              </a:rPr>
              <a:t>Позволяет проверить наличие элемента в списке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Кортеж (tuple)</a:t>
            </a:r>
            <a:endParaRPr sz="3200"/>
          </a:p>
        </p:txBody>
      </p:sp>
      <p:sp>
        <p:nvSpPr>
          <p:cNvPr id="266" name="Google Shape;266;p45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записывается в круглых скобках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67" name="Google Shape;267;p45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roles = (‘user’, ‘manager’, ‘admin’)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68" name="Google Shape;268;p45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список, который нельзя изменять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69" name="Google Shape;269;p45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служит для защиты от изменений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Пример</a:t>
            </a:r>
            <a:endParaRPr sz="3200"/>
          </a:p>
        </p:txBody>
      </p:sp>
      <p:sp>
        <p:nvSpPr>
          <p:cNvPr id="275" name="Google Shape;275;p46"/>
          <p:cNvSpPr/>
          <p:nvPr/>
        </p:nvSpPr>
        <p:spPr>
          <a:xfrm>
            <a:off x="1142375" y="1737100"/>
            <a:ext cx="6854400" cy="22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Программа winners, интерактивное награждение победителей соревнований по Python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9883" t="17578" r="12701" b="21875"/>
          <a:stretch>
            <a:fillRect/>
          </a:stretch>
        </p:blipFill>
        <p:spPr bwMode="auto">
          <a:xfrm>
            <a:off x="428596" y="857238"/>
            <a:ext cx="828565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12079" t="17578" r="12701" b="6250"/>
          <a:stretch>
            <a:fillRect/>
          </a:stretch>
        </p:blipFill>
        <p:spPr bwMode="auto">
          <a:xfrm>
            <a:off x="500034" y="251840"/>
            <a:ext cx="8215370" cy="467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План</a:t>
            </a:r>
            <a:endParaRPr sz="3200"/>
          </a:p>
        </p:txBody>
      </p:sp>
      <p:sp>
        <p:nvSpPr>
          <p:cNvPr id="144" name="Google Shape;144;p32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Объявление строк.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45" name="Google Shape;145;p32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Основные действия со строками.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46" name="Google Shape;146;p32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Дополнительные действия со строками.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1142375" y="3261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Форматирование строки.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48" name="Google Shape;148;p32"/>
          <p:cNvSpPr/>
          <p:nvPr/>
        </p:nvSpPr>
        <p:spPr>
          <a:xfrm>
            <a:off x="1142375" y="3642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Пример использования.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49" name="Google Shape;149;p32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Тип данных “строка”.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12628" t="19531" r="15446" b="7226"/>
          <a:stretch>
            <a:fillRect/>
          </a:stretch>
        </p:blipFill>
        <p:spPr bwMode="auto">
          <a:xfrm>
            <a:off x="1000100" y="428610"/>
            <a:ext cx="7000924" cy="40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12628" t="20508" r="24780" b="49219"/>
          <a:stretch>
            <a:fillRect/>
          </a:stretch>
        </p:blipFill>
        <p:spPr bwMode="auto">
          <a:xfrm>
            <a:off x="500034" y="1357304"/>
            <a:ext cx="814393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3843" t="12695" r="62116" b="24804"/>
          <a:stretch>
            <a:fillRect/>
          </a:stretch>
        </p:blipFill>
        <p:spPr bwMode="auto">
          <a:xfrm>
            <a:off x="0" y="214296"/>
            <a:ext cx="4429124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 l="3880" t="12890" r="55491" b="14844"/>
          <a:stretch>
            <a:fillRect/>
          </a:stretch>
        </p:blipFill>
        <p:spPr bwMode="auto">
          <a:xfrm>
            <a:off x="4500562" y="0"/>
            <a:ext cx="4929222" cy="492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l="12628" t="19531" r="25878" b="34570"/>
          <a:stretch>
            <a:fillRect/>
          </a:stretch>
        </p:blipFill>
        <p:spPr bwMode="auto">
          <a:xfrm>
            <a:off x="642910" y="785800"/>
            <a:ext cx="800105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3843" t="12695" r="53331" b="7226"/>
          <a:stretch>
            <a:fillRect/>
          </a:stretch>
        </p:blipFill>
        <p:spPr bwMode="auto">
          <a:xfrm>
            <a:off x="-1071602" y="357172"/>
            <a:ext cx="5572164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 l="3880" t="9961" r="54392" b="11914"/>
          <a:stretch>
            <a:fillRect/>
          </a:stretch>
        </p:blipFill>
        <p:spPr bwMode="auto">
          <a:xfrm>
            <a:off x="4929190" y="-857274"/>
            <a:ext cx="5429288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12628" t="19531" r="13250" b="25781"/>
          <a:stretch>
            <a:fillRect/>
          </a:stretch>
        </p:blipFill>
        <p:spPr bwMode="auto">
          <a:xfrm>
            <a:off x="571472" y="785800"/>
            <a:ext cx="8286808" cy="343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l="12628" t="19531" r="13250" b="36523"/>
          <a:stretch>
            <a:fillRect/>
          </a:stretch>
        </p:blipFill>
        <p:spPr bwMode="auto">
          <a:xfrm>
            <a:off x="285720" y="928676"/>
            <a:ext cx="8572560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l="3295" t="12695" r="53880" b="14062"/>
          <a:stretch>
            <a:fillRect/>
          </a:stretch>
        </p:blipFill>
        <p:spPr bwMode="auto">
          <a:xfrm>
            <a:off x="1785918" y="0"/>
            <a:ext cx="557213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l="12628" t="18554" r="17642" b="29688"/>
          <a:stretch>
            <a:fillRect/>
          </a:stretch>
        </p:blipFill>
        <p:spPr bwMode="auto">
          <a:xfrm>
            <a:off x="71374" y="357172"/>
            <a:ext cx="9072626" cy="3786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Строка str</a:t>
            </a:r>
            <a:endParaRPr sz="3200"/>
          </a:p>
        </p:txBody>
      </p:sp>
      <p:sp>
        <p:nvSpPr>
          <p:cNvPr id="155" name="Google Shape;155;p33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Можно получить символ по индексу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56" name="Google Shape;156;p33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friend[1]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57" name="Google Shape;157;p33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Индексы начинаются с 0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58" name="Google Shape;158;p33"/>
          <p:cNvSpPr/>
          <p:nvPr/>
        </p:nvSpPr>
        <p:spPr>
          <a:xfrm>
            <a:off x="1142375" y="3261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В Python можно использовать отрицательные индексы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1142375" y="3642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friend[-2]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60" name="Google Shape;160;p33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Состоит из набора символов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 l="19217" t="10742" r="57723" b="38476"/>
          <a:stretch>
            <a:fillRect/>
          </a:stretch>
        </p:blipFill>
        <p:spPr bwMode="auto">
          <a:xfrm>
            <a:off x="0" y="0"/>
            <a:ext cx="3000396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 l="3880" t="14844" r="57687" b="14844"/>
          <a:stretch>
            <a:fillRect/>
          </a:stretch>
        </p:blipFill>
        <p:spPr bwMode="auto">
          <a:xfrm>
            <a:off x="3929058" y="0"/>
            <a:ext cx="500066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 l="12079" t="19531" r="25878" b="43359"/>
          <a:stretch>
            <a:fillRect/>
          </a:stretch>
        </p:blipFill>
        <p:spPr bwMode="auto">
          <a:xfrm>
            <a:off x="428596" y="785800"/>
            <a:ext cx="8072494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 l="3294" t="11719" r="58272" b="19922"/>
          <a:stretch>
            <a:fillRect/>
          </a:stretch>
        </p:blipFill>
        <p:spPr bwMode="auto">
          <a:xfrm>
            <a:off x="-3500494" y="500048"/>
            <a:ext cx="500066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/>
          <a:srcRect l="3331" t="10937" r="58236" b="14844"/>
          <a:stretch>
            <a:fillRect/>
          </a:stretch>
        </p:blipFill>
        <p:spPr bwMode="auto">
          <a:xfrm>
            <a:off x="1714480" y="714362"/>
            <a:ext cx="5000660" cy="5429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/>
          <a:srcRect l="3331" t="10937" r="58236" b="5078"/>
          <a:stretch>
            <a:fillRect/>
          </a:stretch>
        </p:blipFill>
        <p:spPr bwMode="auto">
          <a:xfrm>
            <a:off x="7143768" y="0"/>
            <a:ext cx="5000660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 l="3294" t="32227" r="57174" b="12109"/>
          <a:stretch>
            <a:fillRect/>
          </a:stretch>
        </p:blipFill>
        <p:spPr bwMode="auto">
          <a:xfrm>
            <a:off x="1500166" y="571486"/>
            <a:ext cx="514353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 l="3843" t="29297" r="56076" b="13086"/>
          <a:stretch>
            <a:fillRect/>
          </a:stretch>
        </p:blipFill>
        <p:spPr bwMode="auto">
          <a:xfrm>
            <a:off x="-642974" y="500048"/>
            <a:ext cx="5214974" cy="421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/>
          <a:srcRect l="3330" t="48047" r="65373" b="10937"/>
          <a:stretch>
            <a:fillRect/>
          </a:stretch>
        </p:blipFill>
        <p:spPr bwMode="auto">
          <a:xfrm>
            <a:off x="4857752" y="1000114"/>
            <a:ext cx="4071966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 l="12079" t="19531" r="15995" b="36523"/>
          <a:stretch>
            <a:fillRect/>
          </a:stretch>
        </p:blipFill>
        <p:spPr bwMode="auto">
          <a:xfrm>
            <a:off x="214282" y="928676"/>
            <a:ext cx="8734486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 l="3843" t="28320" r="51684" b="17968"/>
          <a:stretch>
            <a:fillRect/>
          </a:stretch>
        </p:blipFill>
        <p:spPr bwMode="auto">
          <a:xfrm>
            <a:off x="1500166" y="500048"/>
            <a:ext cx="5786478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 l="12628" t="19531" r="13250" b="23828"/>
          <a:stretch>
            <a:fillRect/>
          </a:stretch>
        </p:blipFill>
        <p:spPr bwMode="auto">
          <a:xfrm>
            <a:off x="285720" y="642924"/>
            <a:ext cx="8286808" cy="3560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 l="3294" t="11719" r="47840" b="13086"/>
          <a:stretch>
            <a:fillRect/>
          </a:stretch>
        </p:blipFill>
        <p:spPr bwMode="auto">
          <a:xfrm>
            <a:off x="-714412" y="0"/>
            <a:ext cx="6357982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 l="3331" t="55859" r="71413" b="17773"/>
          <a:stretch>
            <a:fillRect/>
          </a:stretch>
        </p:blipFill>
        <p:spPr bwMode="auto">
          <a:xfrm>
            <a:off x="5857852" y="1571618"/>
            <a:ext cx="328614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 l="12079" t="16601" r="29722" b="29688"/>
          <a:stretch>
            <a:fillRect/>
          </a:stretch>
        </p:blipFill>
        <p:spPr bwMode="auto">
          <a:xfrm>
            <a:off x="857224" y="714362"/>
            <a:ext cx="7572396" cy="392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Срезы</a:t>
            </a:r>
            <a:endParaRPr sz="3200"/>
          </a:p>
        </p:txBody>
      </p:sp>
      <p:sp>
        <p:nvSpPr>
          <p:cNvPr id="166" name="Google Shape;166;p34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friend[start:end]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67" name="Google Shape;167;p34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friend[1:4] 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68" name="Google Shape;168;p34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1 - с какого символа, 4 - по какой символ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69" name="Google Shape;169;p34"/>
          <p:cNvSpPr/>
          <p:nvPr/>
        </p:nvSpPr>
        <p:spPr>
          <a:xfrm>
            <a:off x="1142375" y="3261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friend[:4] - срез с начала строки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70" name="Google Shape;170;p34"/>
          <p:cNvSpPr/>
          <p:nvPr/>
        </p:nvSpPr>
        <p:spPr>
          <a:xfrm>
            <a:off x="1142375" y="3642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friend[1:] - срез до конца строки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71" name="Google Shape;171;p34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Можно получить несколько символов (часть строки)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 l="4392" t="10742" r="42899" b="15039"/>
          <a:stretch>
            <a:fillRect/>
          </a:stretch>
        </p:blipFill>
        <p:spPr bwMode="auto">
          <a:xfrm>
            <a:off x="1071538" y="0"/>
            <a:ext cx="6858048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Функция len и методы строки</a:t>
            </a:r>
            <a:endParaRPr sz="3200"/>
          </a:p>
        </p:txBody>
      </p:sp>
      <p:sp>
        <p:nvSpPr>
          <p:cNvPr id="177" name="Google Shape;177;p35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friend.find(‘a’) - ищем символ ‘a’ в строке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78" name="Google Shape;178;p35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friend.split() - разбиение строки через пробел 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79" name="Google Shape;179;p35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friend.isdigit() - строка состоит из чисел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80" name="Google Shape;180;p35"/>
          <p:cNvSpPr/>
          <p:nvPr/>
        </p:nvSpPr>
        <p:spPr>
          <a:xfrm>
            <a:off x="1142375" y="3261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friend.upper() - приведение строки к верхнему регистру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81" name="Google Shape;181;p35"/>
          <p:cNvSpPr/>
          <p:nvPr/>
        </p:nvSpPr>
        <p:spPr>
          <a:xfrm>
            <a:off x="1142375" y="3642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friend.lower() - приведение строки к нижнему регистру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82" name="Google Shape;182;p35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len(friend) - длина строки (сколько в ней символов)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Другие методы строки</a:t>
            </a:r>
            <a:endParaRPr sz="3200"/>
          </a:p>
        </p:txBody>
      </p:sp>
      <p:sp>
        <p:nvSpPr>
          <p:cNvPr id="188" name="Google Shape;188;p36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выпадающая подсказка в PyCharm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pythonworld.ru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официальная документация Python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1142375" y="3261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google, ...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функция help(str)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Форматирование строк</a:t>
            </a:r>
            <a:endParaRPr sz="3200"/>
          </a:p>
        </p:txBody>
      </p:sp>
      <p:sp>
        <p:nvSpPr>
          <p:cNvPr id="198" name="Google Shape;198;p37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%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99" name="Google Shape;199;p37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format (рекомендуется)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00" name="Google Shape;200;p37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конкатенация (не рекомендуется)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Пример</a:t>
            </a:r>
            <a:endParaRPr sz="3200"/>
          </a:p>
        </p:txBody>
      </p:sp>
      <p:sp>
        <p:nvSpPr>
          <p:cNvPr id="206" name="Google Shape;206;p38"/>
          <p:cNvSpPr/>
          <p:nvPr/>
        </p:nvSpPr>
        <p:spPr>
          <a:xfrm>
            <a:off x="1142375" y="1737100"/>
            <a:ext cx="6854400" cy="22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Дана строка: “Первые 5 мест на соревнованиях: 1. Иванов 2. Петров 3. Сидоров 4. Орлов 5. Соколов”</a:t>
            </a:r>
            <a:endParaRPr sz="1600">
              <a:solidFill>
                <a:srgbClr val="2C2D3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C2D3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Результат - поздравляем 1-ые 3 места: “Поздравляем 1. ИВАНОВ 2. ПЕТРОВ 3 СИДОРОВ с успехом!”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/>
          <p:nvPr/>
        </p:nvSpPr>
        <p:spPr>
          <a:xfrm>
            <a:off x="3682100" y="1438700"/>
            <a:ext cx="49881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4000">
                <a:solidFill>
                  <a:srgbClr val="4C5D6E"/>
                </a:solidFill>
              </a:rPr>
              <a:t>Списки. Определение. Методы. </a:t>
            </a:r>
            <a:endParaRPr sz="4000">
              <a:solidFill>
                <a:srgbClr val="4C5D6E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4000">
                <a:solidFill>
                  <a:srgbClr val="4C5D6E"/>
                </a:solidFill>
              </a:rPr>
              <a:t>Оператор in. Кортежи</a:t>
            </a:r>
            <a:endParaRPr/>
          </a:p>
        </p:txBody>
      </p:sp>
      <p:pic>
        <p:nvPicPr>
          <p:cNvPr id="212" name="Google Shape;212;p39" descr="Python copy.png"/>
          <p:cNvPicPr preferRelativeResize="0"/>
          <p:nvPr/>
        </p:nvPicPr>
        <p:blipFill rotWithShape="1">
          <a:blip r:embed="rId3">
            <a:alphaModFix amt="90000"/>
          </a:blip>
          <a:srcRect l="258" r="268"/>
          <a:stretch/>
        </p:blipFill>
        <p:spPr>
          <a:xfrm>
            <a:off x="5520950" y="1070675"/>
            <a:ext cx="2967600" cy="298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/>
              <a:t>Python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491</Words>
  <PresentationFormat>Экран (16:9)</PresentationFormat>
  <Paragraphs>89</Paragraphs>
  <Slides>40</Slides>
  <Notes>40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42" baseType="lpstr">
      <vt:lpstr>Simple Light</vt:lpstr>
      <vt:lpstr>New_Template7</vt:lpstr>
      <vt:lpstr>Основы языка Python. Интерактивный курс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Python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языка Python. Интерактивный курс</dc:title>
  <cp:lastModifiedBy>Home</cp:lastModifiedBy>
  <cp:revision>37</cp:revision>
  <dcterms:modified xsi:type="dcterms:W3CDTF">2023-01-18T10:16:47Z</dcterms:modified>
</cp:coreProperties>
</file>